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259" r:id="rId3"/>
    <p:sldId id="258" r:id="rId4"/>
    <p:sldId id="295" r:id="rId5"/>
    <p:sldId id="296" r:id="rId6"/>
    <p:sldId id="297" r:id="rId7"/>
    <p:sldId id="261" r:id="rId8"/>
    <p:sldId id="298" r:id="rId9"/>
    <p:sldId id="300" r:id="rId10"/>
    <p:sldId id="301" r:id="rId11"/>
    <p:sldId id="282" r:id="rId12"/>
    <p:sldId id="265" r:id="rId13"/>
    <p:sldId id="263" r:id="rId14"/>
    <p:sldId id="302" r:id="rId15"/>
    <p:sldId id="303" r:id="rId16"/>
    <p:sldId id="304" r:id="rId17"/>
    <p:sldId id="305" r:id="rId18"/>
    <p:sldId id="306" r:id="rId19"/>
  </p:sldIdLst>
  <p:sldSz cx="9144000" cy="5143500" type="screen16x9"/>
  <p:notesSz cx="6858000" cy="9144000"/>
  <p:embeddedFontLst>
    <p:embeddedFont>
      <p:font typeface="Quicksand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CE35A-EED3-427D-9D60-4F56E8162376}">
  <a:tblStyle styleId="{6AECE35A-EED3-427D-9D60-4F56E81623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6A1B10-B252-4223-B86F-04C9745F295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068" autoAdjust="0"/>
  </p:normalViewPr>
  <p:slideViewPr>
    <p:cSldViewPr snapToGrid="0">
      <p:cViewPr varScale="1">
        <p:scale>
          <a:sx n="185" d="100"/>
          <a:sy n="185" d="100"/>
        </p:scale>
        <p:origin x="110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jp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01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94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911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540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92539d42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b92539d42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39750" y="2832475"/>
            <a:ext cx="0" cy="2310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845250" y="2643475"/>
            <a:ext cx="189000" cy="189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67326" y="2782913"/>
            <a:ext cx="69279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939645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/>
          <p:nvPr/>
        </p:nvSpPr>
        <p:spPr>
          <a:xfrm flipH="1">
            <a:off x="632556" y="2267403"/>
            <a:ext cx="614400" cy="6144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5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0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0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" name="Google Shape;65;p11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1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Introduction to Car Hacking Basics </a:t>
            </a:r>
            <a:endParaRPr dirty="0"/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0DCCB1-BB6B-4D32-BA93-A359D2306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462" y="579795"/>
            <a:ext cx="5207726" cy="398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93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History of Car Network Bullshit</a:t>
            </a:r>
            <a:endParaRPr dirty="0"/>
          </a:p>
        </p:txBody>
      </p:sp>
      <p:sp>
        <p:nvSpPr>
          <p:cNvPr id="366" name="Google Shape;366;p38"/>
          <p:cNvSpPr/>
          <p:nvPr/>
        </p:nvSpPr>
        <p:spPr>
          <a:xfrm>
            <a:off x="7872035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2021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7" name="Google Shape;367;p38"/>
          <p:cNvSpPr/>
          <p:nvPr/>
        </p:nvSpPr>
        <p:spPr>
          <a:xfrm>
            <a:off x="7281023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2012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8" name="Google Shape;368;p38"/>
          <p:cNvSpPr/>
          <p:nvPr/>
        </p:nvSpPr>
        <p:spPr>
          <a:xfrm>
            <a:off x="6690011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2009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9" name="Google Shape;369;p38"/>
          <p:cNvSpPr/>
          <p:nvPr/>
        </p:nvSpPr>
        <p:spPr>
          <a:xfrm>
            <a:off x="6098999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2006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0" name="Google Shape;370;p38"/>
          <p:cNvSpPr/>
          <p:nvPr/>
        </p:nvSpPr>
        <p:spPr>
          <a:xfrm>
            <a:off x="5507987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2003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1" name="Google Shape;371;p38"/>
          <p:cNvSpPr/>
          <p:nvPr/>
        </p:nvSpPr>
        <p:spPr>
          <a:xfrm>
            <a:off x="4916975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1999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2" name="Google Shape;372;p38"/>
          <p:cNvSpPr/>
          <p:nvPr/>
        </p:nvSpPr>
        <p:spPr>
          <a:xfrm>
            <a:off x="4325963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1998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3" name="Google Shape;373;p38"/>
          <p:cNvSpPr/>
          <p:nvPr/>
        </p:nvSpPr>
        <p:spPr>
          <a:xfrm>
            <a:off x="3734951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1993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4" name="Google Shape;374;p38"/>
          <p:cNvSpPr/>
          <p:nvPr/>
        </p:nvSpPr>
        <p:spPr>
          <a:xfrm>
            <a:off x="3143939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1992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5" name="Google Shape;375;p38"/>
          <p:cNvSpPr/>
          <p:nvPr/>
        </p:nvSpPr>
        <p:spPr>
          <a:xfrm>
            <a:off x="2552927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1991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6" name="Google Shape;376;p38"/>
          <p:cNvSpPr/>
          <p:nvPr/>
        </p:nvSpPr>
        <p:spPr>
          <a:xfrm>
            <a:off x="1961915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1986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7" name="Google Shape;377;p38"/>
          <p:cNvSpPr/>
          <p:nvPr/>
        </p:nvSpPr>
        <p:spPr>
          <a:xfrm>
            <a:off x="1370903" y="2451150"/>
            <a:ext cx="7368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1983</a:t>
            </a:r>
            <a:endParaRPr sz="1000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8" name="Google Shape;378;p38"/>
          <p:cNvSpPr/>
          <p:nvPr/>
        </p:nvSpPr>
        <p:spPr>
          <a:xfrm>
            <a:off x="946250" y="2451150"/>
            <a:ext cx="570600" cy="393600"/>
          </a:xfrm>
          <a:prstGeom prst="homePlate">
            <a:avLst>
              <a:gd name="adj" fmla="val 32030"/>
            </a:avLst>
          </a:prstGeom>
          <a:solidFill>
            <a:schemeClr val="accent6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79" name="Google Shape;379;p38"/>
          <p:cNvCxnSpPr/>
          <p:nvPr/>
        </p:nvCxnSpPr>
        <p:spPr>
          <a:xfrm rot="10800000">
            <a:off x="1634711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38"/>
          <p:cNvSpPr txBox="1"/>
          <p:nvPr/>
        </p:nvSpPr>
        <p:spPr>
          <a:xfrm>
            <a:off x="1597982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Development started at Robert Bosch GmbH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81" name="Google Shape;381;p38"/>
          <p:cNvCxnSpPr/>
          <p:nvPr/>
        </p:nvCxnSpPr>
        <p:spPr>
          <a:xfrm rot="10800000">
            <a:off x="2817690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38"/>
          <p:cNvSpPr txBox="1"/>
          <p:nvPr/>
        </p:nvSpPr>
        <p:spPr>
          <a:xfrm>
            <a:off x="2782310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Mercedes ysed CANBus in the W140 Chassis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83" name="Google Shape;383;p38"/>
          <p:cNvCxnSpPr/>
          <p:nvPr/>
        </p:nvCxnSpPr>
        <p:spPr>
          <a:xfrm rot="10800000">
            <a:off x="4000670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38"/>
          <p:cNvSpPr txBox="1"/>
          <p:nvPr/>
        </p:nvSpPr>
        <p:spPr>
          <a:xfrm>
            <a:off x="3966638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ISO 11898 CAN Standard released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85" name="Google Shape;385;p38"/>
          <p:cNvCxnSpPr/>
          <p:nvPr/>
        </p:nvCxnSpPr>
        <p:spPr>
          <a:xfrm rot="10800000">
            <a:off x="5183649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6" name="Google Shape;386;p38"/>
          <p:cNvSpPr txBox="1"/>
          <p:nvPr/>
        </p:nvSpPr>
        <p:spPr>
          <a:xfrm>
            <a:off x="5150967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LINBus was released</a:t>
            </a:r>
            <a:endParaRPr lang="en-US"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87" name="Google Shape;387;p38"/>
          <p:cNvCxnSpPr/>
          <p:nvPr/>
        </p:nvCxnSpPr>
        <p:spPr>
          <a:xfrm rot="10800000">
            <a:off x="6366628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8" name="Google Shape;388;p38"/>
          <p:cNvSpPr txBox="1"/>
          <p:nvPr/>
        </p:nvSpPr>
        <p:spPr>
          <a:xfrm>
            <a:off x="6335295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Tesla gives a big middle finger to the OBD-II port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89" name="Google Shape;389;p38"/>
          <p:cNvCxnSpPr/>
          <p:nvPr/>
        </p:nvCxnSpPr>
        <p:spPr>
          <a:xfrm rot="10800000">
            <a:off x="7549607" y="19771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0" name="Google Shape;390;p38"/>
          <p:cNvSpPr txBox="1"/>
          <p:nvPr/>
        </p:nvSpPr>
        <p:spPr>
          <a:xfrm>
            <a:off x="7519623" y="142240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CAN-FD Released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91" name="Google Shape;391;p38"/>
          <p:cNvCxnSpPr/>
          <p:nvPr/>
        </p:nvCxnSpPr>
        <p:spPr>
          <a:xfrm rot="10800000">
            <a:off x="2235286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2" name="Google Shape;392;p38"/>
          <p:cNvSpPr txBox="1"/>
          <p:nvPr/>
        </p:nvSpPr>
        <p:spPr>
          <a:xfrm>
            <a:off x="2172486" y="334335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Released at SAE Conference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93" name="Google Shape;393;p38"/>
          <p:cNvCxnSpPr/>
          <p:nvPr/>
        </p:nvCxnSpPr>
        <p:spPr>
          <a:xfrm rot="10800000">
            <a:off x="3418265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4" name="Google Shape;394;p38"/>
          <p:cNvSpPr txBox="1"/>
          <p:nvPr/>
        </p:nvSpPr>
        <p:spPr>
          <a:xfrm>
            <a:off x="3363668" y="334335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CAN 2.0 published</a:t>
            </a:r>
            <a:b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(yes already)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95" name="Google Shape;395;p38"/>
          <p:cNvCxnSpPr/>
          <p:nvPr/>
        </p:nvCxnSpPr>
        <p:spPr>
          <a:xfrm rot="10800000">
            <a:off x="4601244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6" name="Google Shape;396;p38"/>
          <p:cNvSpPr txBox="1"/>
          <p:nvPr/>
        </p:nvSpPr>
        <p:spPr>
          <a:xfrm>
            <a:off x="4554849" y="334335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MOST Cooperation and MOSTBus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97" name="Google Shape;397;p38"/>
          <p:cNvCxnSpPr/>
          <p:nvPr/>
        </p:nvCxnSpPr>
        <p:spPr>
          <a:xfrm rot="10800000">
            <a:off x="5784223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8" name="Google Shape;398;p38"/>
          <p:cNvSpPr txBox="1"/>
          <p:nvPr/>
        </p:nvSpPr>
        <p:spPr>
          <a:xfrm>
            <a:off x="5746030" y="334335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LINBus</a:t>
            </a:r>
            <a:r>
              <a:rPr lang="en-US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 2.0 was released</a:t>
            </a:r>
          </a:p>
        </p:txBody>
      </p:sp>
      <p:cxnSp>
        <p:nvCxnSpPr>
          <p:cNvPr id="399" name="Google Shape;399;p38"/>
          <p:cNvCxnSpPr/>
          <p:nvPr/>
        </p:nvCxnSpPr>
        <p:spPr>
          <a:xfrm rot="10800000">
            <a:off x="6967202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0" name="Google Shape;400;p38"/>
          <p:cNvSpPr txBox="1"/>
          <p:nvPr/>
        </p:nvSpPr>
        <p:spPr>
          <a:xfrm>
            <a:off x="6937212" y="3343350"/>
            <a:ext cx="1118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FlexRay development and release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401" name="Google Shape;401;p38"/>
          <p:cNvCxnSpPr/>
          <p:nvPr/>
        </p:nvCxnSpPr>
        <p:spPr>
          <a:xfrm rot="10800000">
            <a:off x="8150181" y="28201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2" name="Google Shape;402;p38"/>
          <p:cNvSpPr txBox="1"/>
          <p:nvPr/>
        </p:nvSpPr>
        <p:spPr>
          <a:xfrm>
            <a:off x="8116347" y="3343350"/>
            <a:ext cx="92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Isolationcon: The Second Wave</a:t>
            </a:r>
            <a:b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</a:br>
            <a:b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</a:br>
            <a:r>
              <a:rPr lang="en" sz="800" dirty="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(you’re here)</a:t>
            </a:r>
            <a:endParaRPr sz="800" dirty="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9C0BA"/>
                </a:solidFill>
              </a:rPr>
              <a:t>Modern Cars… Haven’t changed much</a:t>
            </a:r>
            <a:endParaRPr dirty="0">
              <a:solidFill>
                <a:srgbClr val="39C0BA"/>
              </a:solidFill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3380725" y="2135154"/>
            <a:ext cx="5064000" cy="18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err="1"/>
              <a:t>CANbus</a:t>
            </a:r>
            <a:r>
              <a:rPr lang="en-US" dirty="0"/>
              <a:t> is still the standard for basic communications between all the computers in a car.</a:t>
            </a:r>
          </a:p>
          <a:p>
            <a:pPr lvl="1"/>
            <a:r>
              <a:rPr lang="en-US" dirty="0"/>
              <a:t>Only minor Revisions since 1991.</a:t>
            </a:r>
          </a:p>
          <a:p>
            <a:pPr indent="-457200">
              <a:buClr>
                <a:schemeClr val="dk1"/>
              </a:buClr>
              <a:buSzPts val="1100"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77CE3F-62A1-4E47-9A0D-FF8193255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570" y="1061849"/>
            <a:ext cx="3439818" cy="3532002"/>
          </a:xfrm>
          <a:prstGeom prst="ellipse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OEMs practice Security through obscurity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CANbus is rarely mentioned by </a:t>
            </a:r>
            <a:r>
              <a:rPr lang="en-US" dirty="0"/>
              <a:t>manufacturers</a:t>
            </a:r>
            <a:r>
              <a:rPr lang="en" dirty="0"/>
              <a:t>.</a:t>
            </a:r>
            <a:endParaRPr dirty="0"/>
          </a:p>
        </p:txBody>
      </p:sp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If it ain’t broke, don’t fix it.. </a:t>
            </a:r>
            <a:r>
              <a:rPr lang="en-US" dirty="0"/>
              <a:t>W</a:t>
            </a:r>
            <a:r>
              <a:rPr lang="en" dirty="0"/>
              <a:t>ait that’s not good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New tech allows for more attack vectors.</a:t>
            </a:r>
            <a:endParaRPr b="1" dirty="0"/>
          </a:p>
          <a:p>
            <a:pPr marL="342900" indent="-342900"/>
            <a:r>
              <a:rPr lang="en" dirty="0"/>
              <a:t>Cellular</a:t>
            </a:r>
          </a:p>
          <a:p>
            <a:pPr marL="342900" indent="-342900"/>
            <a:r>
              <a:rPr lang="en" dirty="0"/>
              <a:t>Wi-Fi</a:t>
            </a:r>
          </a:p>
          <a:p>
            <a:pPr marL="342900" indent="-342900"/>
            <a:r>
              <a:rPr lang="en" dirty="0"/>
              <a:t>Bluetooth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501C5-299F-449A-A5F4-4D2ABB0BF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</a:t>
            </a:r>
            <a:r>
              <a:rPr lang="en-US" dirty="0" err="1"/>
              <a:t>pentesting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F68E2-5BEE-453B-8869-170005F768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Reading </a:t>
            </a:r>
            <a:r>
              <a:rPr lang="en-US" dirty="0" err="1"/>
              <a:t>CANBus</a:t>
            </a:r>
            <a:r>
              <a:rPr lang="en-US" dirty="0"/>
              <a:t> can simply be done with a cheap adapter and </a:t>
            </a:r>
            <a:r>
              <a:rPr lang="en-US" dirty="0" err="1"/>
              <a:t>WireShark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Injecting packets takes a bit more money</a:t>
            </a:r>
          </a:p>
          <a:p>
            <a:r>
              <a:rPr lang="en-US" dirty="0"/>
              <a:t>Adapters connect </a:t>
            </a:r>
            <a:r>
              <a:rPr lang="en-US" dirty="0" err="1"/>
              <a:t>CANBus</a:t>
            </a:r>
            <a:r>
              <a:rPr lang="en-US" dirty="0"/>
              <a:t> to a PC via a serial connection</a:t>
            </a:r>
          </a:p>
          <a:p>
            <a:pPr lvl="1"/>
            <a:r>
              <a:rPr lang="en-US" dirty="0"/>
              <a:t>Vcan0, slcan0, can0,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896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30CE-9A54-406A-B969-6325299FD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ma, I shoved a car inside my computer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63375-8F06-4D1F-93E2-AAAB55D654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Ubuntu</a:t>
            </a:r>
          </a:p>
          <a:p>
            <a:pPr lvl="1"/>
            <a:r>
              <a:rPr lang="en-US" dirty="0"/>
              <a:t>Can-tools</a:t>
            </a:r>
          </a:p>
          <a:p>
            <a:pPr lvl="1"/>
            <a:r>
              <a:rPr lang="en-US" dirty="0" err="1"/>
              <a:t>ICSim</a:t>
            </a:r>
            <a:endParaRPr lang="en-US" dirty="0"/>
          </a:p>
          <a:p>
            <a:r>
              <a:rPr lang="en-US" dirty="0"/>
              <a:t>Windows</a:t>
            </a:r>
          </a:p>
          <a:p>
            <a:pPr lvl="1"/>
            <a:r>
              <a:rPr lang="en-US" dirty="0" err="1"/>
              <a:t>Busmaster</a:t>
            </a:r>
            <a:endParaRPr lang="en-US" dirty="0"/>
          </a:p>
          <a:p>
            <a:r>
              <a:rPr lang="en-US" dirty="0"/>
              <a:t>Patience</a:t>
            </a:r>
          </a:p>
          <a:p>
            <a:pPr lvl="1"/>
            <a:r>
              <a:rPr lang="en-US" dirty="0"/>
              <a:t>If no patience, anger management 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A96B1-D93B-43C1-BC5C-044D1B3E8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329" y="549649"/>
            <a:ext cx="2461178" cy="309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65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89BF32-4EAE-4E2C-B468-07FAAC1980C8}"/>
              </a:ext>
            </a:extLst>
          </p:cNvPr>
          <p:cNvSpPr txBox="1"/>
          <p:nvPr/>
        </p:nvSpPr>
        <p:spPr>
          <a:xfrm>
            <a:off x="1013552" y="2120747"/>
            <a:ext cx="2130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Quicksand" panose="020B0604020202020204" charset="0"/>
              </a:rPr>
              <a:t>Screw your eyes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A7E7A9-1572-4C76-B81A-F98087419418}"/>
              </a:ext>
            </a:extLst>
          </p:cNvPr>
          <p:cNvSpPr txBox="1"/>
          <p:nvPr/>
        </p:nvSpPr>
        <p:spPr>
          <a:xfrm>
            <a:off x="1155417" y="2531185"/>
            <a:ext cx="18469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Quicksand" panose="020B0604020202020204" charset="0"/>
              </a:rPr>
              <a:t>It’s demo time</a:t>
            </a:r>
          </a:p>
        </p:txBody>
      </p:sp>
    </p:spTree>
    <p:extLst>
      <p:ext uri="{BB962C8B-B14F-4D97-AF65-F5344CB8AC3E}">
        <p14:creationId xmlns:p14="http://schemas.microsoft.com/office/powerpoint/2010/main" val="283175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5B1F-FBE4-4102-820D-C7DFA334A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</a:t>
            </a:r>
            <a:r>
              <a:rPr lang="en-US" dirty="0" err="1"/>
              <a:t>wanna</a:t>
            </a:r>
            <a:r>
              <a:rPr lang="en-US" dirty="0"/>
              <a:t> break a car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5D4DB-B446-4BD7-845A-0B7416E4FC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Laptop</a:t>
            </a:r>
          </a:p>
          <a:p>
            <a:r>
              <a:rPr lang="en-US" dirty="0"/>
              <a:t>ELM327 – 20$</a:t>
            </a:r>
          </a:p>
          <a:p>
            <a:pPr lvl="1"/>
            <a:r>
              <a:rPr lang="en-US" dirty="0"/>
              <a:t>Extremely Limited, no injection support</a:t>
            </a:r>
          </a:p>
          <a:p>
            <a:r>
              <a:rPr lang="en-US" dirty="0"/>
              <a:t>Arduino and respective shield board </a:t>
            </a:r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dirty="0" err="1"/>
              <a:t>seeed</a:t>
            </a:r>
            <a:r>
              <a:rPr lang="en-US" dirty="0"/>
              <a:t> studio CAN-Bus Shield v2</a:t>
            </a:r>
          </a:p>
          <a:p>
            <a:r>
              <a:rPr lang="en-US" dirty="0" err="1"/>
              <a:t>CANtact</a:t>
            </a:r>
            <a:r>
              <a:rPr lang="en-US" dirty="0"/>
              <a:t> Pro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0CEBB9-F19E-4D3F-83C6-36F691470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002" y="967462"/>
            <a:ext cx="1628373" cy="11834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25D9C5-B497-47E6-8273-8BD77D500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6965" y="3708211"/>
            <a:ext cx="2303410" cy="12964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D9F63D-7F97-4207-98F9-6410108CB0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406" y="3708211"/>
            <a:ext cx="1512995" cy="122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43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79361-F0EF-42C9-9E6D-CAFA2B906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6DAEC-DF37-4675-B73E-09E3F61E7D4E}"/>
              </a:ext>
            </a:extLst>
          </p:cNvPr>
          <p:cNvSpPr txBox="1"/>
          <p:nvPr/>
        </p:nvSpPr>
        <p:spPr>
          <a:xfrm>
            <a:off x="1172705" y="2140863"/>
            <a:ext cx="4572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5000" b="1" i="0" u="none" strike="noStrike" kern="0" cap="none" spc="0" normalizeH="0" baseline="0" noProof="0" dirty="0">
                <a:ln>
                  <a:noFill/>
                </a:ln>
                <a:solidFill>
                  <a:srgbClr val="39C0BA"/>
                </a:solidFill>
                <a:effectLst/>
                <a:uLnTx/>
                <a:uFillTx/>
                <a:latin typeface="Quicksand"/>
                <a:sym typeface="Quicksand"/>
              </a:rPr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53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Disclaimer</a:t>
            </a:r>
            <a:endParaRPr dirty="0"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567326" y="2782913"/>
            <a:ext cx="69279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If you try to actually take any of this to your car and fry something, I am not liable!</a:t>
            </a:r>
          </a:p>
          <a:p>
            <a:endParaRPr lang="en-US" dirty="0"/>
          </a:p>
          <a:p>
            <a:r>
              <a:rPr lang="en-US" dirty="0"/>
              <a:t>Please don’t sue me I’m poor.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2002275" y="1281890"/>
            <a:ext cx="66714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2"/>
                </a:solidFill>
              </a:rPr>
              <a:t>I am not Agent K from Men in Black</a:t>
            </a:r>
            <a:endParaRPr sz="2800" b="1" dirty="0">
              <a:solidFill>
                <a:schemeClr val="lt2"/>
              </a:solidFill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2002275" y="1862671"/>
            <a:ext cx="66714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200" dirty="0">
                <a:solidFill>
                  <a:schemeClr val="lt2"/>
                </a:solidFill>
              </a:rPr>
              <a:t>Associate IR Consultant at BlackBerry</a:t>
            </a:r>
          </a:p>
          <a:p>
            <a:pPr marL="342900" indent="-342900"/>
            <a:r>
              <a:rPr lang="en-US" sz="2200" dirty="0">
                <a:solidFill>
                  <a:schemeClr val="lt2"/>
                </a:solidFill>
              </a:rPr>
              <a:t>WRCCDC Black Team</a:t>
            </a:r>
          </a:p>
          <a:p>
            <a:pPr marL="342900" indent="-342900"/>
            <a:r>
              <a:rPr lang="en-US" sz="2200" dirty="0">
                <a:solidFill>
                  <a:schemeClr val="lt2"/>
                </a:solidFill>
              </a:rPr>
              <a:t>Not related to or am Baby Yoda</a:t>
            </a:r>
          </a:p>
          <a:p>
            <a:pPr marL="800100" lvl="1" indent="-342900"/>
            <a:r>
              <a:rPr lang="en-US" sz="2200" dirty="0">
                <a:solidFill>
                  <a:schemeClr val="lt2"/>
                </a:solidFill>
              </a:rPr>
              <a:t>Alternate aliases do not include The Child or </a:t>
            </a:r>
            <a:r>
              <a:rPr lang="en-US" sz="2200" dirty="0" err="1">
                <a:solidFill>
                  <a:schemeClr val="lt2"/>
                </a:solidFill>
              </a:rPr>
              <a:t>Grogu</a:t>
            </a:r>
            <a:endParaRPr sz="2200" dirty="0">
              <a:solidFill>
                <a:schemeClr val="lt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7B053-6F43-4954-8D86-8210FB81E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25" y="2115344"/>
            <a:ext cx="912811" cy="912811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4AF42-1C8B-4C32-B654-A6016B4F6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175" y="2524605"/>
            <a:ext cx="6767100" cy="53220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You didn’t come here for a bloody autobiography though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999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2817-A04C-44B4-B0C1-514E803F0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0175" y="2020273"/>
            <a:ext cx="6767100" cy="532200"/>
          </a:xfrm>
        </p:spPr>
        <p:txBody>
          <a:bodyPr/>
          <a:lstStyle/>
          <a:p>
            <a:r>
              <a:rPr lang="en-US" dirty="0"/>
              <a:t>You came here to learn how to do this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184F71-77D2-4769-B06F-F3526E1CA5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326" y="2665075"/>
            <a:ext cx="6927900" cy="353100"/>
          </a:xfrm>
        </p:spPr>
        <p:txBody>
          <a:bodyPr/>
          <a:lstStyle/>
          <a:p>
            <a:r>
              <a:rPr lang="en-US" dirty="0"/>
              <a:t>But virtually because cars are expensive</a:t>
            </a:r>
          </a:p>
          <a:p>
            <a:r>
              <a:rPr lang="en-US" dirty="0"/>
              <a:t>And COVID-19 sucks ass</a:t>
            </a:r>
          </a:p>
        </p:txBody>
      </p:sp>
    </p:spTree>
    <p:extLst>
      <p:ext uri="{BB962C8B-B14F-4D97-AF65-F5344CB8AC3E}">
        <p14:creationId xmlns:p14="http://schemas.microsoft.com/office/powerpoint/2010/main" val="301426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iltered-322F2D9B-CF23-4851-85A8-E25AE437998B">
            <a:hlinkClick r:id="" action="ppaction://media"/>
            <a:extLst>
              <a:ext uri="{FF2B5EF4-FFF2-40B4-BE49-F238E27FC236}">
                <a16:creationId xmlns:a16="http://schemas.microsoft.com/office/drawing/2014/main" id="{0BA3DD6F-E1E5-4376-B9AA-FAE4E3627D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60930" y="23763"/>
            <a:ext cx="2898335" cy="509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3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9C0BA"/>
                </a:solidFill>
              </a:rPr>
              <a:t>CANBus</a:t>
            </a:r>
            <a:endParaRPr dirty="0">
              <a:solidFill>
                <a:srgbClr val="39C0BA"/>
              </a:solidFill>
            </a:endParaRPr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1165498" y="1158072"/>
            <a:ext cx="68580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Controller Area Network Bus</a:t>
            </a:r>
            <a:endParaRPr sz="2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◦"/>
            </a:pPr>
            <a:r>
              <a:rPr lang="en" sz="2400" dirty="0"/>
              <a:t>Connects all the computers/modules in a car together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◦"/>
            </a:pPr>
            <a:r>
              <a:rPr lang="en-US" sz="2400" dirty="0"/>
              <a:t>Created in 1986* by Bosch Electronics.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◦"/>
            </a:pPr>
            <a:r>
              <a:rPr lang="en-US" sz="2400" dirty="0"/>
              <a:t>In use since 1991 </a:t>
            </a:r>
            <a:br>
              <a:rPr lang="en-US" sz="2400" dirty="0"/>
            </a:br>
            <a:r>
              <a:rPr lang="en-US" sz="2400" dirty="0"/>
              <a:t>with the Mercedes</a:t>
            </a:r>
            <a:br>
              <a:rPr lang="en-US" sz="2400" dirty="0"/>
            </a:br>
            <a:r>
              <a:rPr lang="en-US" sz="2400" dirty="0"/>
              <a:t> W140.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FE22E4-E208-4C38-9CD3-B4B424410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583" y="2926965"/>
            <a:ext cx="4510289" cy="211692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AD8AF31-73E1-4C79-94C4-63E4FA6E7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319" y="483011"/>
            <a:ext cx="6696634" cy="433272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6084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C1D60-9AC3-4C96-BA6D-FDBB2B51F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OBD-II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4FE28-D5BE-4183-ADC4-003B7A2E4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On-Board Diagnostic II</a:t>
            </a:r>
          </a:p>
          <a:p>
            <a:pPr lvl="1"/>
            <a:r>
              <a:rPr lang="en-US" dirty="0"/>
              <a:t>Has been the standard connector since 1996.</a:t>
            </a:r>
          </a:p>
          <a:p>
            <a:pPr lvl="2"/>
            <a:r>
              <a:rPr lang="en-US" dirty="0"/>
              <a:t>Except Tesla apparently</a:t>
            </a:r>
          </a:p>
          <a:p>
            <a:pPr lvl="3"/>
            <a:r>
              <a:rPr lang="en-US" dirty="0"/>
              <a:t>Damnit Elon</a:t>
            </a:r>
          </a:p>
          <a:p>
            <a:pPr lvl="1"/>
            <a:r>
              <a:rPr lang="en-US" dirty="0"/>
              <a:t>Connects to the rest of the car via </a:t>
            </a:r>
            <a:r>
              <a:rPr lang="en-US" dirty="0" err="1"/>
              <a:t>CANBus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81171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2E3037"/>
      </a:dk1>
      <a:lt1>
        <a:srgbClr val="FFFFFF"/>
      </a:lt1>
      <a:dk2>
        <a:srgbClr val="666666"/>
      </a:dk2>
      <a:lt2>
        <a:srgbClr val="F3F3F3"/>
      </a:lt2>
      <a:accent1>
        <a:srgbClr val="39C0BA"/>
      </a:accent1>
      <a:accent2>
        <a:srgbClr val="90E6E2"/>
      </a:accent2>
      <a:accent3>
        <a:srgbClr val="F35B69"/>
      </a:accent3>
      <a:accent4>
        <a:srgbClr val="FAB2B9"/>
      </a:accent4>
      <a:accent5>
        <a:srgbClr val="999FA9"/>
      </a:accent5>
      <a:accent6>
        <a:srgbClr val="E2E7EE"/>
      </a:accent6>
      <a:hlink>
        <a:srgbClr val="39C0B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2890</TotalTime>
  <Words>412</Words>
  <Application>Microsoft Office PowerPoint</Application>
  <PresentationFormat>On-screen Show (16:9)</PresentationFormat>
  <Paragraphs>83</Paragraphs>
  <Slides>18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Quicksand</vt:lpstr>
      <vt:lpstr>Arial</vt:lpstr>
      <vt:lpstr>Eleanor template</vt:lpstr>
      <vt:lpstr>Introduction to Car Hacking Basics </vt:lpstr>
      <vt:lpstr>Disclaimer</vt:lpstr>
      <vt:lpstr>PowerPoint Presentation</vt:lpstr>
      <vt:lpstr>You didn’t come here for a bloody autobiography though </vt:lpstr>
      <vt:lpstr>You came here to learn how to do this</vt:lpstr>
      <vt:lpstr>PowerPoint Presentation</vt:lpstr>
      <vt:lpstr>CANBus</vt:lpstr>
      <vt:lpstr>PowerPoint Presentation</vt:lpstr>
      <vt:lpstr>OBD-II</vt:lpstr>
      <vt:lpstr>PowerPoint Presentation</vt:lpstr>
      <vt:lpstr>History of Car Network Bullshit</vt:lpstr>
      <vt:lpstr>Modern Cars… Haven’t changed much</vt:lpstr>
      <vt:lpstr>If it ain’t broke, don’t fix it.. Wait that’s not good</vt:lpstr>
      <vt:lpstr>Is this pentesting</vt:lpstr>
      <vt:lpstr>Look ma, I shoved a car inside my computer</vt:lpstr>
      <vt:lpstr>PowerPoint Presentation</vt:lpstr>
      <vt:lpstr>So you wanna break a car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Car Hacking Basics</dc:title>
  <dc:creator>Singh</dc:creator>
  <cp:lastModifiedBy>Karanbir Ahuja</cp:lastModifiedBy>
  <cp:revision>19</cp:revision>
  <dcterms:modified xsi:type="dcterms:W3CDTF">2021-04-25T23:35:25Z</dcterms:modified>
</cp:coreProperties>
</file>